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7559675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009057-194D-4E44-A65A-9748533A1730}">
  <a:tblStyle styleId="{BF009057-194D-4E44-A65A-9748533A1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29BBD98-B749-49BB-A00B-AB33B670AB3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7a7aebfa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7a7aebfa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e7a7aebfa_0_1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e7a7aebfa_0_1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dc8af56c7_4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dc8af56c7_4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dc8af56c7_4_1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dc8af56c7_4_1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c691a79ba_2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c691a79ba_2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e7a7aebfa_0_2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e7a7aebfa_0_2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7a7aebfa_0_3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7a7aebfa_0_3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c81fb6e1e_0_2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c81fb6e1e_0_2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7a7aebfa_0_4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e7a7aebfa_0_4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ddd08714e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ddd08714e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dd08714e_0_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ddd08714e_0_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d7e0cab37_2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3d7e0cab37_2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c81fb6e1e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c81fb6e1e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c81fb6e1e_0_1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c81fb6e1e_0_1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c81fb6e1e_0_2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c81fb6e1e_0_2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696f58b5e_4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696f58b5e_4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696f58b5e_4_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696f58b5e_4_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696f58b5e_4_1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696f58b5e_4_1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64e3e94b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c64e3e94b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64e3e94b_0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64e3e94b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c64e3e94b_0_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c64e3e94b_0_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7bcd0b74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c7bcd0b74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7bcd0b74_0_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c7bcd0b74_0_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2200"/>
            <a:ext cx="10079640" cy="42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Exercise 1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4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82880" y="6129360"/>
            <a:ext cx="841248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a) Find the equivalent strategic game of this extensive form game. Tip: https://www.youtube.com/watch?v=P7Dg5FRH0cc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b) Find all the subgame perfect Nash equilibria of this extensive form game.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(Please give equilibrium strategies as well as payoffs.)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680" y="1537920"/>
            <a:ext cx="4799520" cy="448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4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11700" y="1111225"/>
            <a:ext cx="7015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a) </a:t>
            </a:r>
            <a:r>
              <a:rPr lang="en-US" sz="2200">
                <a:solidFill>
                  <a:schemeClr val="dk1"/>
                </a:solidFill>
              </a:rPr>
              <a:t>Ao definir as ações de cada jogador conseguimos criar o jogo na forma normal, ou jogo estratégico, com o jogador 1 definindo qual jogo será jogado pelos outros jogadores. Como ele toma duas ações na versão extensiva, precisamos que na forma normal suas ações sejam a combinação das duas (Uu, Ud, Du, Dd).</a:t>
            </a:r>
            <a:endParaRPr sz="2200">
              <a:solidFill>
                <a:schemeClr val="dk1"/>
              </a:solidFill>
            </a:endParaRPr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3357250" y="271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{029BBD98-B749-49BB-A00B-AB33B670AB32}</a:tableStyleId>
              </a:tblPr>
              <a:tblGrid>
                <a:gridCol w="1019175"/>
                <a:gridCol w="1019175"/>
                <a:gridCol w="1019175"/>
                <a:gridCol w="1019175"/>
                <a:gridCol w="1019175"/>
                <a:gridCol w="10191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Player 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3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Player 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Uu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Player 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1,4,4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1,4,4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3,3,3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3,3,3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Ud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Player 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1,4,4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1,4,4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3,3,3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3,3,3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Du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Player 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0,4,1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2,2,2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4,1,4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4,1,4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Dd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Player 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0,0,0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1,4,0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4,1,4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4,1,4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p24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</a:t>
            </a:r>
            <a:r>
              <a:rPr lang="en-US"/>
              <a:t> - 18/07 - 18:30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4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- 18/07 - 18:30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324" y="2897225"/>
            <a:ext cx="4973700" cy="45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11700" y="1111225"/>
            <a:ext cx="7015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b</a:t>
            </a:r>
            <a:r>
              <a:rPr lang="en-US" sz="28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Como queremos o equilíbrio de nash perfeito em subjogos, vamos usar backward induction com a versão extensiva. Considerando o fato de que temos dois casos com informations sets com mais de um nó, as decisões tomadas nesses nós devem ser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tomadas no set inteiro. Daí encontramos a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resposta (Du,R,Y) com payoff (2,2,2).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4 (dúvida ou correção)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Alysson Ribeiro da Silva </a:t>
            </a:r>
            <a:r>
              <a:rPr lang="en-US"/>
              <a:t>- 20/06 17:55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311700" y="1111225"/>
            <a:ext cx="701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</a:t>
            </a:r>
            <a:r>
              <a:rPr lang="en-US" sz="28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Estava com dúvida no 4 porque ele pareceu ser resolvido diferente da 2 e 3. Segue outra solução.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2217925"/>
            <a:ext cx="6955702" cy="465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4 (dúvida ou correção)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Alysson Ribeiro da Silva - 20/06 17:55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311700" y="1111225"/>
            <a:ext cx="4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analisa separadamente (concordo com o samuel)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75" y="1634425"/>
            <a:ext cx="3433025" cy="36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150" y="1727924"/>
            <a:ext cx="4228888" cy="53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5696750" y="1111225"/>
            <a:ext cx="401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analisa em paralelo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5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" y="1809360"/>
            <a:ext cx="10079640" cy="509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27"/>
            <a:ext cx="5343754" cy="75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399" y="64132"/>
            <a:ext cx="4584475" cy="6485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9"/>
          <p:cNvCxnSpPr/>
          <p:nvPr/>
        </p:nvCxnSpPr>
        <p:spPr>
          <a:xfrm flipH="1">
            <a:off x="5318900" y="262275"/>
            <a:ext cx="79500" cy="7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5763675" y="6805500"/>
            <a:ext cx="3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Gustavo Godinho, 18/07/2022 às 16h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6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" y="1702080"/>
            <a:ext cx="10079641" cy="41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91440" y="1224720"/>
            <a:ext cx="1280160" cy="7315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858960" y="3912480"/>
            <a:ext cx="822960" cy="13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6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- 18/07 - 22:36</a:t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311700" y="1111225"/>
            <a:ext cx="7015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a) </a:t>
            </a:r>
            <a:r>
              <a:rPr lang="en-US" sz="2200">
                <a:solidFill>
                  <a:schemeClr val="dk1"/>
                </a:solidFill>
              </a:rPr>
              <a:t>A árvore na forma extensiva só tem um jogador, a Alice, e tem duas ações, virar na saída ou passar direto, com cada esquina sendo um nó não-terminal e ambos estando no mesmo </a:t>
            </a:r>
            <a:r>
              <a:rPr i="1" lang="en-US" sz="2200">
                <a:solidFill>
                  <a:schemeClr val="dk1"/>
                </a:solidFill>
              </a:rPr>
              <a:t>information set</a:t>
            </a:r>
            <a:r>
              <a:rPr lang="en-US" sz="2200">
                <a:solidFill>
                  <a:schemeClr val="dk1"/>
                </a:solidFill>
              </a:rPr>
              <a:t>, já que Alice não sabe dizer onde está.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30519" l="28811" r="41182" t="26885"/>
          <a:stretch/>
        </p:blipFill>
        <p:spPr>
          <a:xfrm>
            <a:off x="4399075" y="3000550"/>
            <a:ext cx="5045141" cy="4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311700" y="3321025"/>
            <a:ext cx="4087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b</a:t>
            </a:r>
            <a:r>
              <a:rPr lang="en-US" sz="28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O equilíbrio de Nash de estratégias puras é </a:t>
            </a:r>
            <a:r>
              <a:rPr i="1" lang="en-US" sz="2200">
                <a:solidFill>
                  <a:schemeClr val="dk1"/>
                </a:solidFill>
              </a:rPr>
              <a:t>Passar Direto</a:t>
            </a:r>
            <a:r>
              <a:rPr lang="en-US" sz="2200">
                <a:solidFill>
                  <a:schemeClr val="dk1"/>
                </a:solidFill>
              </a:rPr>
              <a:t>, já que, devido ao </a:t>
            </a:r>
            <a:r>
              <a:rPr i="1" lang="en-US" sz="2200">
                <a:solidFill>
                  <a:schemeClr val="dk1"/>
                </a:solidFill>
              </a:rPr>
              <a:t>information set</a:t>
            </a:r>
            <a:r>
              <a:rPr lang="en-US" sz="2200">
                <a:solidFill>
                  <a:schemeClr val="dk1"/>
                </a:solidFill>
              </a:rPr>
              <a:t> escolher passar direto e então virar na esquina não é possível, e </a:t>
            </a:r>
            <a:r>
              <a:rPr i="1" lang="en-US" sz="2200">
                <a:solidFill>
                  <a:schemeClr val="dk1"/>
                </a:solidFill>
              </a:rPr>
              <a:t>Passar direto</a:t>
            </a:r>
            <a:r>
              <a:rPr lang="en-US" sz="2200">
                <a:solidFill>
                  <a:schemeClr val="dk1"/>
                </a:solidFill>
              </a:rPr>
              <a:t> duas vezes é melhor que </a:t>
            </a:r>
            <a:r>
              <a:rPr i="1" lang="en-US" sz="2200">
                <a:solidFill>
                  <a:schemeClr val="dk1"/>
                </a:solidFill>
              </a:rPr>
              <a:t>virar na saída </a:t>
            </a:r>
            <a:r>
              <a:rPr lang="en-US" sz="2200">
                <a:solidFill>
                  <a:schemeClr val="dk1"/>
                </a:solidFill>
              </a:rPr>
              <a:t>e cair no 0.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6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- 18/07 - 22:36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311700" y="1111225"/>
            <a:ext cx="93633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</a:t>
            </a:r>
            <a:r>
              <a:rPr lang="en-US" sz="28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Para definirmos a melhor estratégia comportamental, vamos primeiro definir </a:t>
            </a:r>
            <a:r>
              <a:rPr lang="en-US" sz="2200">
                <a:solidFill>
                  <a:schemeClr val="dk1"/>
                </a:solidFill>
              </a:rPr>
              <a:t>o payoff para uma estratégia comportamental qualquer. Para isso definimos a tupla b</a:t>
            </a:r>
            <a:r>
              <a:rPr baseline="-25000" lang="en-US" sz="2200">
                <a:solidFill>
                  <a:schemeClr val="dk1"/>
                </a:solidFill>
              </a:rPr>
              <a:t>1,1</a:t>
            </a:r>
            <a:r>
              <a:rPr lang="en-US" sz="2200">
                <a:solidFill>
                  <a:schemeClr val="dk1"/>
                </a:solidFill>
              </a:rPr>
              <a:t> = (x,1-x) onde x é a probabilidade de </a:t>
            </a:r>
            <a:r>
              <a:rPr i="1" lang="en-US" sz="2200">
                <a:solidFill>
                  <a:schemeClr val="dk1"/>
                </a:solidFill>
              </a:rPr>
              <a:t>virar na saída</a:t>
            </a:r>
            <a:r>
              <a:rPr lang="en-US" sz="2200">
                <a:solidFill>
                  <a:schemeClr val="dk1"/>
                </a:solidFill>
              </a:rPr>
              <a:t>, que podemos chamar só de </a:t>
            </a:r>
            <a:r>
              <a:rPr b="1" lang="en-US" sz="2200">
                <a:solidFill>
                  <a:schemeClr val="dk1"/>
                </a:solidFill>
              </a:rPr>
              <a:t>v</a:t>
            </a:r>
            <a:r>
              <a:rPr lang="en-US" sz="2200">
                <a:solidFill>
                  <a:schemeClr val="dk1"/>
                </a:solidFill>
              </a:rPr>
              <a:t>, e (1-x) a probabilidade de </a:t>
            </a:r>
            <a:r>
              <a:rPr i="1" lang="en-US" sz="2200">
                <a:solidFill>
                  <a:schemeClr val="dk1"/>
                </a:solidFill>
              </a:rPr>
              <a:t>passar direto</a:t>
            </a:r>
            <a:r>
              <a:rPr lang="en-US" sz="2200">
                <a:solidFill>
                  <a:schemeClr val="dk1"/>
                </a:solidFill>
              </a:rPr>
              <a:t>, que podemos chamar só de </a:t>
            </a:r>
            <a:r>
              <a:rPr b="1" lang="en-US" sz="2200">
                <a:solidFill>
                  <a:schemeClr val="dk1"/>
                </a:solidFill>
              </a:rPr>
              <a:t>p</a:t>
            </a:r>
            <a:r>
              <a:rPr lang="en-US" sz="2200">
                <a:solidFill>
                  <a:schemeClr val="dk1"/>
                </a:solidFill>
              </a:rPr>
              <a:t>. Calculando a utilidade temos: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U(b</a:t>
            </a:r>
            <a:r>
              <a:rPr baseline="-25000" lang="en-US" sz="2200">
                <a:solidFill>
                  <a:schemeClr val="dk1"/>
                </a:solidFill>
              </a:rPr>
              <a:t>1,1</a:t>
            </a:r>
            <a:r>
              <a:rPr lang="en-US" sz="2200">
                <a:solidFill>
                  <a:schemeClr val="dk1"/>
                </a:solidFill>
              </a:rPr>
              <a:t>) = P(v)*U(v) + P(p,v)*U(p,v) + P(p,p)*U(p,p) =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    x*0           +((1-x)*x)*4      + ((1-x)²)*1       = 4x - 4x² + x² - 2x + 1 =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   -3x² + 2x + 1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Calculando a derivada da função encontramos: -3(2x) + 2 = -6x+2. Igualamos a equação a 0 para encontrar o ponto de valor máximo, obtendo: -6x+2 = 0 =&gt; x = 2/6 = </a:t>
            </a:r>
            <a:r>
              <a:rPr lang="en-US" sz="2200">
                <a:solidFill>
                  <a:schemeClr val="dk1"/>
                </a:solidFill>
              </a:rPr>
              <a:t>1/3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Aplicando na equação encontramos </a:t>
            </a:r>
            <a:r>
              <a:rPr lang="en-US" sz="2200">
                <a:solidFill>
                  <a:schemeClr val="dk1"/>
                </a:solidFill>
              </a:rPr>
              <a:t>U(b</a:t>
            </a:r>
            <a:r>
              <a:rPr baseline="-25000" lang="en-US" sz="2200">
                <a:solidFill>
                  <a:schemeClr val="dk1"/>
                </a:solidFill>
              </a:rPr>
              <a:t>1,1</a:t>
            </a:r>
            <a:r>
              <a:rPr lang="en-US" sz="2200">
                <a:solidFill>
                  <a:schemeClr val="dk1"/>
                </a:solidFill>
              </a:rPr>
              <a:t>) = U(⅓,⅔) = -3(⅓)² + 2(⅓) + 1 = -⅓ + ⅔ + 1 = 1 + ⅓ ~ 1.33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"/>
            <a:ext cx="5237165" cy="74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6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- 18/07 - 22:36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19320" l="27735" r="26737" t="25713"/>
          <a:stretch/>
        </p:blipFill>
        <p:spPr>
          <a:xfrm>
            <a:off x="3759801" y="3103450"/>
            <a:ext cx="6206899" cy="42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311700" y="1111225"/>
            <a:ext cx="93633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</a:t>
            </a:r>
            <a:r>
              <a:rPr lang="en-US" sz="28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A partir da árvore anterior, podemos expandir a mesma para o caso onde temos Bob, que será o jogador 2. Suas ações são </a:t>
            </a:r>
            <a:r>
              <a:rPr i="1" lang="en-US" sz="2200">
                <a:solidFill>
                  <a:schemeClr val="dk1"/>
                </a:solidFill>
              </a:rPr>
              <a:t>Esperar</a:t>
            </a:r>
            <a:r>
              <a:rPr lang="en-US" sz="2200">
                <a:solidFill>
                  <a:schemeClr val="dk1"/>
                </a:solidFill>
              </a:rPr>
              <a:t> ou </a:t>
            </a:r>
            <a:r>
              <a:rPr i="1" lang="en-US" sz="2200">
                <a:solidFill>
                  <a:schemeClr val="dk1"/>
                </a:solidFill>
              </a:rPr>
              <a:t>Procurar</a:t>
            </a:r>
            <a:r>
              <a:rPr lang="en-US" sz="2200">
                <a:solidFill>
                  <a:schemeClr val="dk1"/>
                </a:solidFill>
              </a:rPr>
              <a:t>. Como ele não sabe o que Alice fez, todos os seus nós também são um único </a:t>
            </a:r>
            <a:r>
              <a:rPr i="1" lang="en-US" sz="2200">
                <a:solidFill>
                  <a:schemeClr val="dk1"/>
                </a:solidFill>
              </a:rPr>
              <a:t>information set</a:t>
            </a:r>
            <a:r>
              <a:rPr lang="en-US" sz="2200">
                <a:solidFill>
                  <a:schemeClr val="dk1"/>
                </a:solidFill>
              </a:rPr>
              <a:t>. Como não foi informado o payoff de Bob, vamos usar incógnitas, onde x é o caso onde ele não encontra Alice mas não saiu de casa, y é quando ele sai de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casa e não encontra Alice no Motel,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 z é quando ele encontra Alice.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Como ele é medroso e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preocupado, esperamos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que ele se sinta pior se sair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 casa e não encontrar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Alice, logo, x &lt; y &lt; z.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Se quisermos manter os valores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 Alice, x=0, y=1 e z=4.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7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1967040"/>
            <a:ext cx="9459720" cy="295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8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1949400"/>
            <a:ext cx="10079640" cy="362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8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- 21/07 - 10:10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311700" y="1111225"/>
            <a:ext cx="9363300" cy="5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a) </a:t>
            </a:r>
            <a:r>
              <a:rPr lang="en-US" sz="2200">
                <a:solidFill>
                  <a:schemeClr val="dk1"/>
                </a:solidFill>
              </a:rPr>
              <a:t>O equilíbrio de Nash de estratégias puras é (T,C).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b) </a:t>
            </a:r>
            <a:r>
              <a:rPr lang="en-US" sz="2200">
                <a:solidFill>
                  <a:schemeClr val="dk1"/>
                </a:solidFill>
              </a:rPr>
              <a:t>Para definirmos a estratégia de grim trigger, queremos definir quais são as estratégias que serão usadas para punir o jogador que sair do equilíbrio desejado em (M,L). As estratégias que podemos usar são as do equilíbrio de Nash, pois estando naquele perfil de estratégias, o jogo entra em equilíbrio, e estando com um payoff menor, o jogador “traidor” tem sua punição. Logo, se o jogador 1 mudar sua estratégia, o jogador 2 para  de jogar L e passa a jogar C, e caso o jogador 2 troque sua estratégia, o jogador 1 para de jogar M e passa a jogar T.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c) </a:t>
            </a:r>
            <a:r>
              <a:rPr lang="en-US" sz="2200">
                <a:solidFill>
                  <a:schemeClr val="dk1"/>
                </a:solidFill>
              </a:rPr>
              <a:t>Como podemos ver, para o jogador 2, L já é a melhor resposta para T, logo, em geral qualquer valor de 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deve ser o suficiente para ele. Já para o jogador 1, ele tem um incentivo para jogar B em vez de M, e ganhar 4 em (B,L). Nesse caso, devemos escolher um valor de 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para que a decisão de permanecer em (M,L) seja melhor que trocar para (B,L).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</a:t>
            </a:r>
            <a:r>
              <a:rPr lang="en-US" sz="2800"/>
              <a:t>8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235500" y="702915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 Guimarães - 21/07 - 10:10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311700" y="1111225"/>
            <a:ext cx="93633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c) </a:t>
            </a:r>
            <a:r>
              <a:rPr lang="en-US" sz="2200">
                <a:solidFill>
                  <a:schemeClr val="dk1"/>
                </a:solidFill>
              </a:rPr>
              <a:t>Caso o jogador 2 permaneça jogando M, seu payoff será: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3 + 3(</a:t>
            </a:r>
            <a:r>
              <a:rPr lang="en-US" sz="2200">
                <a:solidFill>
                  <a:schemeClr val="dk1"/>
                </a:solidFill>
              </a:rPr>
              <a:t>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) </a:t>
            </a:r>
            <a:r>
              <a:rPr lang="en-US" sz="2200">
                <a:solidFill>
                  <a:schemeClr val="dk1"/>
                </a:solidFill>
              </a:rPr>
              <a:t>+ 3(δ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²</a:t>
            </a:r>
            <a:r>
              <a:rPr lang="en-US" sz="2200">
                <a:solidFill>
                  <a:schemeClr val="dk1"/>
                </a:solidFill>
              </a:rPr>
              <a:t>) + </a:t>
            </a:r>
            <a:r>
              <a:rPr lang="en-US" sz="2200">
                <a:solidFill>
                  <a:schemeClr val="dk1"/>
                </a:solidFill>
              </a:rPr>
              <a:t>3(δ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³</a:t>
            </a:r>
            <a:r>
              <a:rPr lang="en-US" sz="2200">
                <a:solidFill>
                  <a:schemeClr val="dk1"/>
                </a:solidFill>
              </a:rPr>
              <a:t>) + … = 3(∑</a:t>
            </a:r>
            <a:r>
              <a:rPr baseline="-25000" lang="en-US" sz="2200">
                <a:solidFill>
                  <a:schemeClr val="dk1"/>
                </a:solidFill>
              </a:rPr>
              <a:t>0</a:t>
            </a:r>
            <a:r>
              <a:rPr baseline="30000" lang="en-US" sz="2200">
                <a:solidFill>
                  <a:schemeClr val="dk1"/>
                </a:solidFill>
              </a:rPr>
              <a:t>∞</a:t>
            </a:r>
            <a:r>
              <a:rPr lang="en-US" sz="2200">
                <a:solidFill>
                  <a:schemeClr val="dk1"/>
                </a:solidFill>
              </a:rPr>
              <a:t>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= 3(1/(1-</a:t>
            </a:r>
            <a:r>
              <a:rPr lang="en-US" sz="2200">
                <a:solidFill>
                  <a:schemeClr val="dk1"/>
                </a:solidFill>
              </a:rPr>
              <a:t>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Já para o caso onde o jogador desvia para B, ele ganha: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4</a:t>
            </a:r>
            <a:r>
              <a:rPr lang="en-US" sz="2200">
                <a:solidFill>
                  <a:schemeClr val="dk1"/>
                </a:solidFill>
              </a:rPr>
              <a:t> + 2(δ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) + 2(δ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²) + 2(δ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³) + … = 4 + 2(∑</a:t>
            </a:r>
            <a:r>
              <a:rPr baseline="-25000" lang="en-US" sz="2200">
                <a:solidFill>
                  <a:schemeClr val="dk1"/>
                </a:solidFill>
              </a:rPr>
              <a:t>1</a:t>
            </a:r>
            <a:r>
              <a:rPr baseline="30000" lang="en-US" sz="2200">
                <a:solidFill>
                  <a:schemeClr val="dk1"/>
                </a:solidFill>
              </a:rPr>
              <a:t>∞</a:t>
            </a:r>
            <a:r>
              <a:rPr lang="en-US" sz="2200">
                <a:solidFill>
                  <a:schemeClr val="dk1"/>
                </a:solidFill>
              </a:rPr>
              <a:t>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= 4 + 2(1/(1-δ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- 1) =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2 + 2(1/(1-δ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 partir disso, queremos que 3(1/(1-δ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)) &gt; 2 + 2(1/(1-δ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)), logo: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3/(1-δ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&gt; 2 + (2/(1-δ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)) =&gt; 1/(1-δ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&gt; 2 =&gt; ½ &gt; 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=&gt;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(1-δ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) &lt; ½ =&gt; 1 &lt; 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+ ½ =&gt; δ</a:t>
            </a:r>
            <a:r>
              <a:rPr baseline="-25000" lang="en-US" sz="2200">
                <a:solidFill>
                  <a:schemeClr val="dk1"/>
                </a:solidFill>
              </a:rPr>
              <a:t>i</a:t>
            </a:r>
            <a:r>
              <a:rPr lang="en-US" sz="2200">
                <a:solidFill>
                  <a:schemeClr val="dk1"/>
                </a:solidFill>
              </a:rPr>
              <a:t> &gt; ½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9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182880" y="1554480"/>
            <a:ext cx="841248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Solve the game below using the alpha-beta pruning procedure.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2468880"/>
            <a:ext cx="10079640" cy="39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504000" y="30132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9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182880" y="1554480"/>
            <a:ext cx="84126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Solve the game below using the alpha-beta pruning procedure.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1666" l="17051" r="17241" t="42784"/>
          <a:stretch/>
        </p:blipFill>
        <p:spPr>
          <a:xfrm>
            <a:off x="-22503" y="2079853"/>
            <a:ext cx="10080625" cy="5113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 10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182880" y="1554480"/>
            <a:ext cx="841248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Solve the following game using the Lemke-howson algorithm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40" y="2882160"/>
            <a:ext cx="7125480" cy="32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0" y="232076"/>
            <a:ext cx="5016750" cy="70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325" y="301325"/>
            <a:ext cx="5046850" cy="7138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41"/>
          <p:cNvCxnSpPr/>
          <p:nvPr/>
        </p:nvCxnSpPr>
        <p:spPr>
          <a:xfrm>
            <a:off x="4973400" y="398525"/>
            <a:ext cx="16200" cy="6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0"/>
            <a:ext cx="4947400" cy="69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225" y="281114"/>
            <a:ext cx="4947400" cy="6997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2"/>
          <p:cNvCxnSpPr/>
          <p:nvPr/>
        </p:nvCxnSpPr>
        <p:spPr>
          <a:xfrm>
            <a:off x="5011400" y="284125"/>
            <a:ext cx="64800" cy="70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Exercise 2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77440"/>
            <a:ext cx="10079640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" y="1828800"/>
            <a:ext cx="56692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8961120" y="5303520"/>
            <a:ext cx="914400" cy="7315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8961120" y="6309360"/>
            <a:ext cx="914400" cy="7315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5" y="301326"/>
            <a:ext cx="5046201" cy="71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962"/>
            <a:ext cx="5171325" cy="731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75" y="336276"/>
            <a:ext cx="5019850" cy="7101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4"/>
          <p:cNvCxnSpPr/>
          <p:nvPr/>
        </p:nvCxnSpPr>
        <p:spPr>
          <a:xfrm flipH="1">
            <a:off x="5041875" y="295950"/>
            <a:ext cx="18900" cy="71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45"/>
          <p:cNvCxnSpPr/>
          <p:nvPr/>
        </p:nvCxnSpPr>
        <p:spPr>
          <a:xfrm flipH="1">
            <a:off x="5041875" y="295950"/>
            <a:ext cx="18900" cy="71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951"/>
            <a:ext cx="5019850" cy="710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00" y="346451"/>
            <a:ext cx="4997824" cy="70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102"/>
            <a:ext cx="5297030" cy="74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Exercício 2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11700" y="1152475"/>
            <a:ext cx="812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arenR"/>
            </a:pPr>
            <a:r>
              <a:rPr lang="en-US" sz="1800">
                <a:solidFill>
                  <a:srgbClr val="000000"/>
                </a:solidFill>
              </a:rPr>
              <a:t>S</a:t>
            </a:r>
            <a:r>
              <a:rPr baseline="-25000" lang="en-US" sz="1800">
                <a:solidFill>
                  <a:srgbClr val="000000"/>
                </a:solidFill>
              </a:rPr>
              <a:t>1</a:t>
            </a:r>
            <a:r>
              <a:rPr lang="en-US" sz="1800">
                <a:solidFill>
                  <a:srgbClr val="000000"/>
                </a:solidFill>
              </a:rPr>
              <a:t> : {(a,e), (a,f), (b,e), (b,f)}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S</a:t>
            </a:r>
            <a:r>
              <a:rPr baseline="-25000" lang="en-US" sz="1800">
                <a:solidFill>
                  <a:srgbClr val="000000"/>
                </a:solidFill>
              </a:rPr>
              <a:t>2</a:t>
            </a:r>
            <a:r>
              <a:rPr lang="en-US" sz="1800">
                <a:solidFill>
                  <a:srgbClr val="000000"/>
                </a:solidFill>
              </a:rPr>
              <a:t>: {(c), (d)}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790400" y="214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{BF009057-194D-4E44-A65A-9748533A1730}</a:tableStyleId>
              </a:tblPr>
              <a:tblGrid>
                <a:gridCol w="885000"/>
                <a:gridCol w="885000"/>
                <a:gridCol w="885000"/>
              </a:tblGrid>
              <a:tr h="38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" name="Google Shape;87;p17"/>
          <p:cNvSpPr txBox="1"/>
          <p:nvPr/>
        </p:nvSpPr>
        <p:spPr>
          <a:xfrm>
            <a:off x="462650" y="472040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Lívia Almeida - 18/07 - 08:32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780013" y="1769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b) SPE: [(b, e), (c)] e [(b, f), (d)]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32342" l="27089" r="30357" t="7730"/>
          <a:stretch/>
        </p:blipFill>
        <p:spPr>
          <a:xfrm>
            <a:off x="1151788" y="2864500"/>
            <a:ext cx="2921099" cy="174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32342" l="27089" r="30357" t="7730"/>
          <a:stretch/>
        </p:blipFill>
        <p:spPr>
          <a:xfrm>
            <a:off x="5711213" y="2864500"/>
            <a:ext cx="2921099" cy="17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1297163" y="4305550"/>
            <a:ext cx="1322700" cy="3087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1338288" y="4340825"/>
            <a:ext cx="164700" cy="194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1502988" y="3711850"/>
            <a:ext cx="42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4, 1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919213" y="3170625"/>
            <a:ext cx="42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4, 1</a:t>
            </a:r>
            <a:endParaRPr sz="900">
              <a:solidFill>
                <a:srgbClr val="999999"/>
              </a:solidFill>
            </a:endParaRPr>
          </a:p>
        </p:txBody>
      </p:sp>
      <p:cxnSp>
        <p:nvCxnSpPr>
          <p:cNvPr id="99" name="Google Shape;99;p18"/>
          <p:cNvCxnSpPr/>
          <p:nvPr/>
        </p:nvCxnSpPr>
        <p:spPr>
          <a:xfrm flipH="1" rot="10800000">
            <a:off x="1661613" y="3999800"/>
            <a:ext cx="305700" cy="294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8"/>
          <p:cNvCxnSpPr/>
          <p:nvPr/>
        </p:nvCxnSpPr>
        <p:spPr>
          <a:xfrm flipH="1" rot="10800000">
            <a:off x="2278813" y="3447725"/>
            <a:ext cx="399900" cy="270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8"/>
          <p:cNvCxnSpPr/>
          <p:nvPr/>
        </p:nvCxnSpPr>
        <p:spPr>
          <a:xfrm>
            <a:off x="2225913" y="3006450"/>
            <a:ext cx="335100" cy="352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8"/>
          <p:cNvSpPr/>
          <p:nvPr/>
        </p:nvSpPr>
        <p:spPr>
          <a:xfrm>
            <a:off x="7257313" y="4283525"/>
            <a:ext cx="1322700" cy="308700"/>
          </a:xfrm>
          <a:prstGeom prst="rect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8197813" y="4340825"/>
            <a:ext cx="164700" cy="194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7950913" y="3930725"/>
            <a:ext cx="335100" cy="352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/>
        </p:nvSpPr>
        <p:spPr>
          <a:xfrm>
            <a:off x="7950913" y="3607625"/>
            <a:ext cx="42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4, 1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527613" y="3170625"/>
            <a:ext cx="42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99999"/>
                </a:solidFill>
              </a:rPr>
              <a:t>4, 1</a:t>
            </a:r>
            <a:endParaRPr sz="900">
              <a:solidFill>
                <a:srgbClr val="999999"/>
              </a:solidFill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>
            <a:off x="7233313" y="3447725"/>
            <a:ext cx="459300" cy="322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6769388" y="3006450"/>
            <a:ext cx="335100" cy="352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930963" y="5389575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Lívia Almeida - 18/07 - 08:32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864850" y="2385400"/>
            <a:ext cx="812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c)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O resultado será (4, 1)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16" name="Google Shape;116;p19"/>
          <p:cNvGraphicFramePr/>
          <p:nvPr/>
        </p:nvGraphicFramePr>
        <p:xfrm>
          <a:off x="3449438" y="25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{BF009057-194D-4E44-A65A-9748533A1730}</a:tableStyleId>
              </a:tblPr>
              <a:tblGrid>
                <a:gridCol w="646600"/>
                <a:gridCol w="646600"/>
                <a:gridCol w="64660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f)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7" name="Google Shape;117;p19"/>
          <p:cNvGraphicFramePr/>
          <p:nvPr/>
        </p:nvGraphicFramePr>
        <p:xfrm>
          <a:off x="5608925" y="25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{BF009057-194D-4E44-A65A-9748533A1730}</a:tableStyleId>
              </a:tblPr>
              <a:tblGrid>
                <a:gridCol w="646600"/>
                <a:gridCol w="646600"/>
                <a:gridCol w="64660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Google Shape;118;p19"/>
          <p:cNvGraphicFramePr/>
          <p:nvPr/>
        </p:nvGraphicFramePr>
        <p:xfrm>
          <a:off x="7768425" y="25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{BF009057-194D-4E44-A65A-9748533A1730}</a:tableStyleId>
              </a:tblPr>
              <a:tblGrid>
                <a:gridCol w="646600"/>
                <a:gridCol w="64660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e)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1240050" y="25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{BF009057-194D-4E44-A65A-9748533A1730}</a:tableStyleId>
              </a:tblPr>
              <a:tblGrid>
                <a:gridCol w="646600"/>
                <a:gridCol w="646600"/>
                <a:gridCol w="64660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(b,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4, 1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20" name="Google Shape;120;p19"/>
          <p:cNvCxnSpPr/>
          <p:nvPr/>
        </p:nvCxnSpPr>
        <p:spPr>
          <a:xfrm>
            <a:off x="3200250" y="3565025"/>
            <a:ext cx="22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5424450" y="3483950"/>
            <a:ext cx="168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7574575" y="3375700"/>
            <a:ext cx="168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9"/>
          <p:cNvSpPr txBox="1"/>
          <p:nvPr/>
        </p:nvSpPr>
        <p:spPr>
          <a:xfrm>
            <a:off x="1015800" y="596500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Lívia Almeida - 18/07 - 08:32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Exercise 3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" y="1817640"/>
            <a:ext cx="10132920" cy="273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82880" y="4937760"/>
            <a:ext cx="841248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a)Draw the tree that represents this game.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b) Find all the pure strategy SPE of the game.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1452950"/>
            <a:ext cx="9825526" cy="5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94400" y="325950"/>
            <a:ext cx="47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a)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94400" y="6765800"/>
            <a:ext cx="650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por: Pedro Olmo, 10/07/2022, 18:00</a:t>
            </a:r>
            <a:endParaRPr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294400" y="325950"/>
            <a:ext cx="47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b</a:t>
            </a:r>
            <a:r>
              <a:rPr lang="en-US" sz="2800">
                <a:solidFill>
                  <a:srgbClr val="FF0000"/>
                </a:solidFill>
              </a:rPr>
              <a:t>)</a:t>
            </a:r>
            <a:endParaRPr sz="2800">
              <a:solidFill>
                <a:srgbClr val="FF0000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50"/>
            <a:ext cx="9775823" cy="111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94400" y="6765800"/>
            <a:ext cx="650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por: Pedro Olmo, 10/07/2022, 18:00</a:t>
            </a:r>
            <a:endParaRPr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